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095" autoAdjust="0"/>
  </p:normalViewPr>
  <p:slideViewPr>
    <p:cSldViewPr snapToGrid="0">
      <p:cViewPr varScale="1">
        <p:scale>
          <a:sx n="113" d="100"/>
          <a:sy n="113" d="100"/>
        </p:scale>
        <p:origin x="-17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60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335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895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884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736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681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746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296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188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920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660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11A1D-2BF6-407C-B76A-ACFB6CE08627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FA987-9535-460D-833B-AEEC797468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450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microsoft.com/office/2007/relationships/hdphoto" Target="../media/hdphoto4.wdp"/><Relationship Id="rId4" Type="http://schemas.openxmlformats.org/officeDocument/2006/relationships/image" Target="../media/image5.png"/><Relationship Id="rId9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25804" y="2651967"/>
            <a:ext cx="9144000" cy="1837280"/>
          </a:xfrm>
        </p:spPr>
        <p:txBody>
          <a:bodyPr/>
          <a:lstStyle/>
          <a:p>
            <a:r>
              <a:rPr lang="ru-RU" dirty="0" smtClean="0"/>
              <a:t>Карьерный конструктор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1629" y="4984790"/>
            <a:ext cx="9144000" cy="958811"/>
          </a:xfrm>
        </p:spPr>
        <p:txBody>
          <a:bodyPr>
            <a:noAutofit/>
          </a:bodyPr>
          <a:lstStyle/>
          <a:p>
            <a:r>
              <a:rPr lang="ru-RU" sz="3200" dirty="0" smtClean="0"/>
              <a:t>автоматизированная информационно-аналитическая система</a:t>
            </a:r>
            <a:endParaRPr lang="ru-RU" sz="32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0" y="735614"/>
            <a:ext cx="12051102" cy="1572322"/>
            <a:chOff x="356838" y="4826270"/>
            <a:chExt cx="10808054" cy="1552576"/>
          </a:xfrm>
        </p:grpSpPr>
        <p:pic>
          <p:nvPicPr>
            <p:cNvPr id="1026" name="Picture 2" descr="Добро пожаловать на сайт КГБПОУ &quot;Барнаульский государственный педагогический колледж&quot;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6031" r="72859"/>
            <a:stretch/>
          </p:blipFill>
          <p:spPr bwMode="auto">
            <a:xfrm>
              <a:off x="356838" y="4826270"/>
              <a:ext cx="1951463" cy="155257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2308301" y="5249752"/>
              <a:ext cx="8856591" cy="9725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900" dirty="0" smtClean="0"/>
                <a:t>КГБПОУ «Барнаульский государственный педагогический колледж»</a:t>
              </a:r>
              <a:endParaRPr lang="ru-RU" sz="2900" dirty="0"/>
            </a:p>
          </p:txBody>
        </p:sp>
      </p:grpSp>
      <p:sp>
        <p:nvSpPr>
          <p:cNvPr id="8" name="Заголовок 3"/>
          <p:cNvSpPr txBox="1">
            <a:spLocks/>
          </p:cNvSpPr>
          <p:nvPr/>
        </p:nvSpPr>
        <p:spPr>
          <a:xfrm>
            <a:off x="0" y="0"/>
            <a:ext cx="12192000" cy="5784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864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7844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35673" y="845916"/>
            <a:ext cx="5640658" cy="151974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Работодатель</a:t>
            </a:r>
          </a:p>
          <a:p>
            <a:pPr marL="0" indent="0" algn="just">
              <a:buNone/>
            </a:pPr>
            <a:r>
              <a:rPr lang="ru-RU" dirty="0" smtClean="0"/>
              <a:t>требования к компетенциям выпускника обусловлены новой реальностью в системе образования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609045" y="845916"/>
            <a:ext cx="5462238" cy="151974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70C0"/>
                </a:solidFill>
              </a:rPr>
              <a:t>Молодой специалист</a:t>
            </a:r>
          </a:p>
          <a:p>
            <a:pPr marL="0" indent="0" algn="just">
              <a:buNone/>
            </a:pPr>
            <a:r>
              <a:rPr lang="ru-RU" dirty="0" smtClean="0"/>
              <a:t>наличие компетенций в соответствии с ФГОС, завышенные ожидания от будущего места работы</a:t>
            </a:r>
            <a:endParaRPr lang="ru-RU" dirty="0"/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5801075" y="1700860"/>
            <a:ext cx="783226" cy="26469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35672" y="2781335"/>
            <a:ext cx="5538295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несоответствие компетенций молодого специалиста требованиям рабочих мест</a:t>
            </a:r>
            <a:endParaRPr lang="ru-RU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6710332" y="2761562"/>
            <a:ext cx="5360952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200" dirty="0"/>
              <a:t>н</a:t>
            </a:r>
            <a:r>
              <a:rPr lang="ru-RU" sz="2200" dirty="0" smtClean="0"/>
              <a:t>еоправданные  ожидания молодого специалиста</a:t>
            </a:r>
            <a:endParaRPr lang="ru-RU" sz="2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573379" y="3803798"/>
            <a:ext cx="5630779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длительная трудовая адаптация, низкая закрепляемость на рабочем месте</a:t>
            </a:r>
            <a:endParaRPr lang="ru-RU" sz="2200" dirty="0"/>
          </a:p>
        </p:txBody>
      </p:sp>
      <p:sp>
        <p:nvSpPr>
          <p:cNvPr id="20" name="Счетверенная стрелка 19"/>
          <p:cNvSpPr/>
          <p:nvPr/>
        </p:nvSpPr>
        <p:spPr>
          <a:xfrm>
            <a:off x="5849088" y="2786156"/>
            <a:ext cx="686122" cy="649419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3"/>
          <p:cNvSpPr txBox="1">
            <a:spLocks/>
          </p:cNvSpPr>
          <p:nvPr/>
        </p:nvSpPr>
        <p:spPr>
          <a:xfrm>
            <a:off x="0" y="4667777"/>
            <a:ext cx="12192000" cy="5784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135672" y="5483463"/>
            <a:ext cx="11935611" cy="12926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600" dirty="0" smtClean="0"/>
              <a:t>Создание условий для раннего эффективного взаимодействия работодателя с будущим специалистом посредством  автоматизированной информационно-аналитической системы «Карьерный конструктор»</a:t>
            </a: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386942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3481" y="713262"/>
            <a:ext cx="3846923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cs typeface="Arial" panose="020B0604020202020204" pitchFamily="34" charset="0"/>
              </a:rPr>
              <a:t>Профориентационное тестирование, гибкие навыки, критическое мышление, бизнес мышление…..</a:t>
            </a:r>
            <a:endParaRPr lang="ru-RU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cs typeface="Arial" panose="020B0604020202020204" pitchFamily="34" charset="0"/>
              </a:rPr>
              <a:t>Результат автоматически рассылается в информацию о студенте в раздел «Дополнительные компетенции»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39154" y="713262"/>
            <a:ext cx="3978113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Регистрация работодателем программы стажировки, автоматическая рассылка в личный кабинет студента, оформление студентом заявки на стажировку.</a:t>
            </a:r>
          </a:p>
          <a:p>
            <a:pPr marL="0" indent="0" algn="just">
              <a:buNone/>
            </a:pPr>
            <a:r>
              <a:rPr lang="ru-RU" dirty="0" smtClean="0">
                <a:cs typeface="Arial" panose="020B0604020202020204" pitchFamily="34" charset="0"/>
              </a:rPr>
              <a:t>Результат автоматически рассылается в информацию о студенте в раздел «Опыт»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" y="0"/>
            <a:ext cx="3940404" cy="573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Диагностика компетенций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278307" y="-4667"/>
            <a:ext cx="3913694" cy="573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Онлайн-конкурсы </a:t>
            </a:r>
            <a:r>
              <a:rPr lang="ru-RU" dirty="0" err="1" smtClean="0"/>
              <a:t>профмастерства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139154" y="-4667"/>
            <a:ext cx="3958472" cy="573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dirty="0" smtClean="0"/>
              <a:t>Стажировки</a:t>
            </a:r>
            <a:endParaRPr lang="ru-RU" sz="2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898252" y="6111660"/>
            <a:ext cx="5274653" cy="573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dirty="0" smtClean="0"/>
              <a:t>Карьерный трек</a:t>
            </a:r>
            <a:endParaRPr lang="ru-RU" sz="26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8278306" y="713262"/>
            <a:ext cx="3769149" cy="61447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ru-RU" sz="2600" dirty="0" smtClean="0">
                <a:cs typeface="Arial" panose="020B0604020202020204" pitchFamily="34" charset="0"/>
              </a:rPr>
              <a:t>Регистрация колледжем программы онлайн-конкурсов, автоматическая рассылка всем участникам системы, заявка на участие студента, заявка работодателя в качестве эксперта, оценка работодателем работ студентов. </a:t>
            </a:r>
          </a:p>
          <a:p>
            <a:pPr marL="0" indent="0" algn="just">
              <a:buNone/>
            </a:pPr>
            <a:r>
              <a:rPr lang="ru-RU" sz="2600" dirty="0" smtClean="0">
                <a:cs typeface="Arial" panose="020B0604020202020204" pitchFamily="34" charset="0"/>
              </a:rPr>
              <a:t>Результат автоматически рассылается в информацию о студенте в раздел «Портфолио»</a:t>
            </a:r>
            <a:endParaRPr lang="ru-RU" sz="26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2650327" y="5151712"/>
            <a:ext cx="346363" cy="8728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476637" y="5122430"/>
            <a:ext cx="318585" cy="879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>
            <a:off x="7251405" y="6262577"/>
            <a:ext cx="846220" cy="3160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Вакансии в Химчистке в Санкт-Петербурге. Работа на Фабрике Химчистки №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581" t="18030" r="20387" b="16482"/>
          <a:stretch/>
        </p:blipFill>
        <p:spPr bwMode="auto">
          <a:xfrm>
            <a:off x="93481" y="5165084"/>
            <a:ext cx="1512036" cy="16494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2387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733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Трудоустройство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573338"/>
            <a:ext cx="4392891" cy="62846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50" b="1" dirty="0" smtClean="0">
                <a:solidFill>
                  <a:srgbClr val="0070C0"/>
                </a:solidFill>
              </a:rPr>
              <a:t>Информация о студенте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50" b="1" dirty="0" smtClean="0"/>
              <a:t>Специальность: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650" dirty="0" smtClean="0"/>
              <a:t>Учитель начальных классов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50" b="1" dirty="0" smtClean="0"/>
              <a:t>Дополнительные компетенции: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650" dirty="0" smtClean="0">
                <a:effectLst/>
                <a:ea typeface="Calibri" panose="020F0502020204030204" pitchFamily="34" charset="0"/>
              </a:rPr>
              <a:t>Владение языками (английский)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50" dirty="0" smtClean="0">
                <a:effectLst/>
                <a:ea typeface="Calibri" panose="020F0502020204030204" pitchFamily="34" charset="0"/>
              </a:rPr>
              <a:t>Организация онлайн-урока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50" dirty="0" smtClean="0"/>
              <a:t>Владение </a:t>
            </a:r>
            <a:r>
              <a:rPr lang="ru-RU" sz="1650" dirty="0"/>
              <a:t>навыками выразительного чтения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50" dirty="0" smtClean="0"/>
              <a:t>Робототехнические </a:t>
            </a:r>
            <a:r>
              <a:rPr lang="ru-RU" sz="1650" dirty="0"/>
              <a:t>компетенции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50" b="1" dirty="0" smtClean="0"/>
              <a:t>Намерения к продолжению обучения: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650" dirty="0" smtClean="0"/>
              <a:t>Высшее образование (заочно)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50" b="1" dirty="0" smtClean="0"/>
              <a:t>Готовность заключения договора целевого обучения: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50" dirty="0" smtClean="0"/>
              <a:t>Да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50" b="1" dirty="0" smtClean="0"/>
              <a:t>Требования к условиям труда: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650" dirty="0" smtClean="0"/>
              <a:t>Полная занятость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50" dirty="0" smtClean="0"/>
              <a:t>Дополнительное образование детей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50" b="1" dirty="0" smtClean="0"/>
              <a:t>Требования к социально-бытовым условиям: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650" dirty="0" smtClean="0"/>
              <a:t>Возможность </a:t>
            </a:r>
            <a:r>
              <a:rPr lang="ru-RU" sz="1650" dirty="0"/>
              <a:t>предоставления </a:t>
            </a:r>
            <a:r>
              <a:rPr lang="ru-RU" sz="1650" dirty="0" smtClean="0"/>
              <a:t>жилья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50" dirty="0" smtClean="0"/>
              <a:t>Возможность </a:t>
            </a:r>
            <a:r>
              <a:rPr lang="ru-RU" sz="1650" dirty="0"/>
              <a:t>предоставления детского сада ребенку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50" b="1" dirty="0" smtClean="0"/>
              <a:t>Муниципалитет трудоустройства: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650" dirty="0" err="1" smtClean="0"/>
              <a:t>Тальменский</a:t>
            </a:r>
            <a:r>
              <a:rPr lang="ru-RU" sz="1650" dirty="0" smtClean="0"/>
              <a:t> район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None/>
            </a:pPr>
            <a:r>
              <a:rPr lang="ru-RU" sz="1650" b="1" dirty="0" smtClean="0"/>
              <a:t>Портфолио достижений: </a:t>
            </a:r>
            <a:r>
              <a:rPr lang="ru-RU" sz="1650" dirty="0" smtClean="0"/>
              <a:t>электронный документ(грамоты, сертификаты…..)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None/>
            </a:pPr>
            <a:r>
              <a:rPr lang="ru-RU" sz="1650" b="1" dirty="0" smtClean="0"/>
              <a:t>Опыт: </a:t>
            </a:r>
            <a:r>
              <a:rPr lang="ru-RU" sz="1650" dirty="0" smtClean="0"/>
              <a:t>практика, стажировка</a:t>
            </a:r>
            <a:endParaRPr lang="ru-RU" sz="165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259313" y="573339"/>
            <a:ext cx="4932687" cy="62846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Информация о вакансии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/>
              <a:t>Образовательная организация: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700" dirty="0" smtClean="0"/>
              <a:t>МКОУ «</a:t>
            </a:r>
            <a:r>
              <a:rPr lang="ru-RU" sz="1700" dirty="0" err="1" smtClean="0"/>
              <a:t>Озерская</a:t>
            </a:r>
            <a:r>
              <a:rPr lang="ru-RU" sz="1700" dirty="0" smtClean="0"/>
              <a:t> СОШ» </a:t>
            </a:r>
            <a:r>
              <a:rPr lang="ru-RU" sz="1700" dirty="0" err="1" smtClean="0"/>
              <a:t>Тальменского</a:t>
            </a:r>
            <a:r>
              <a:rPr lang="ru-RU" sz="1700" dirty="0" smtClean="0"/>
              <a:t> района</a:t>
            </a:r>
            <a:endParaRPr lang="ru-RU" sz="17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/>
              <a:t>Должность: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700" dirty="0" smtClean="0"/>
              <a:t>Учитель начальных классов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/>
              <a:t>Условия труда: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700" dirty="0" smtClean="0"/>
              <a:t>Полная занятость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/>
              <a:t>Дополнительные компетенции: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700" dirty="0" smtClean="0"/>
              <a:t>Владение языками (английский)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700" dirty="0" smtClean="0"/>
              <a:t>Владение технологиями взаимодействия с родителями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/>
              <a:t>Возможность продолжения обучения: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700" dirty="0" smtClean="0"/>
              <a:t>Высшее образование (заочно)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700" dirty="0" smtClean="0"/>
              <a:t>Дополнительное профессиональное образование - переподготовка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/>
              <a:t>Готовность заключения договора целевого обучения: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700" dirty="0" smtClean="0"/>
              <a:t>Нет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/>
              <a:t>Социально-бытовые условия: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700" dirty="0" smtClean="0"/>
              <a:t>Возможность предоставления жилья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/>
              <a:t>Программы поддержки молодого специалиста: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700" dirty="0" smtClean="0"/>
              <a:t>Да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700" b="1" dirty="0" smtClean="0"/>
              <a:t>Социокультурная среда района: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700" dirty="0" smtClean="0"/>
              <a:t>Спортивный клуб, поликлиника, детский сад, ….</a:t>
            </a:r>
          </a:p>
          <a:p>
            <a:pPr marL="0" indent="0">
              <a:lnSpc>
                <a:spcPct val="70000"/>
              </a:lnSpc>
              <a:buNone/>
            </a:pPr>
            <a:endParaRPr lang="ru-RU" sz="1500" dirty="0" smtClean="0"/>
          </a:p>
          <a:p>
            <a:pPr marL="0" indent="0">
              <a:lnSpc>
                <a:spcPct val="70000"/>
              </a:lnSpc>
              <a:buNone/>
            </a:pPr>
            <a:endParaRPr lang="ru-RU" sz="1500" dirty="0"/>
          </a:p>
        </p:txBody>
      </p:sp>
      <p:sp>
        <p:nvSpPr>
          <p:cNvPr id="24" name="TextBox 23"/>
          <p:cNvSpPr txBox="1"/>
          <p:nvPr/>
        </p:nvSpPr>
        <p:spPr>
          <a:xfrm>
            <a:off x="4524002" y="659638"/>
            <a:ext cx="2620652" cy="19851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0070C0"/>
                </a:solidFill>
              </a:rPr>
              <a:t>Совпадения </a:t>
            </a:r>
          </a:p>
          <a:p>
            <a:r>
              <a:rPr lang="ru-RU" sz="1500" dirty="0" smtClean="0"/>
              <a:t>50% - МКОУ «</a:t>
            </a:r>
            <a:r>
              <a:rPr lang="ru-RU" sz="1500" dirty="0" err="1" smtClean="0"/>
              <a:t>Озерская</a:t>
            </a:r>
            <a:r>
              <a:rPr lang="ru-RU" sz="1500" dirty="0" smtClean="0"/>
              <a:t> СОШ» </a:t>
            </a:r>
            <a:r>
              <a:rPr lang="ru-RU" sz="1500" dirty="0" err="1" smtClean="0"/>
              <a:t>Тальменского</a:t>
            </a:r>
            <a:r>
              <a:rPr lang="ru-RU" sz="1500" dirty="0" smtClean="0"/>
              <a:t> района</a:t>
            </a:r>
          </a:p>
          <a:p>
            <a:r>
              <a:rPr lang="ru-RU" sz="1500" dirty="0" smtClean="0"/>
              <a:t>40% - МКОУ «</a:t>
            </a:r>
            <a:r>
              <a:rPr lang="ru-RU" sz="1500" dirty="0" err="1" smtClean="0"/>
              <a:t>Луговская</a:t>
            </a:r>
            <a:r>
              <a:rPr lang="ru-RU" sz="1500" dirty="0" smtClean="0"/>
              <a:t> СОШ» </a:t>
            </a:r>
            <a:r>
              <a:rPr lang="ru-RU" sz="1500" dirty="0" err="1" smtClean="0"/>
              <a:t>Тальменского</a:t>
            </a:r>
            <a:r>
              <a:rPr lang="ru-RU" sz="1500" dirty="0" smtClean="0"/>
              <a:t> района</a:t>
            </a:r>
          </a:p>
          <a:p>
            <a:r>
              <a:rPr lang="ru-RU" sz="1500" dirty="0" smtClean="0"/>
              <a:t>30% - СОШ №31 г. Барнаула, СОШ № 86 г. Барнаула</a:t>
            </a:r>
          </a:p>
          <a:p>
            <a:r>
              <a:rPr lang="ru-RU" dirty="0" smtClean="0"/>
              <a:t>……………………………..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4507550" y="4776364"/>
            <a:ext cx="262065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0070C0"/>
                </a:solidFill>
              </a:rPr>
              <a:t>Совпадения </a:t>
            </a:r>
          </a:p>
          <a:p>
            <a:r>
              <a:rPr lang="ru-RU" sz="1500" dirty="0" smtClean="0"/>
              <a:t>50% - Анна Александровна, </a:t>
            </a:r>
            <a:r>
              <a:rPr lang="ru-RU" sz="1500" u="sng" dirty="0" smtClean="0">
                <a:solidFill>
                  <a:srgbClr val="0070C0"/>
                </a:solidFill>
              </a:rPr>
              <a:t>код………</a:t>
            </a:r>
          </a:p>
          <a:p>
            <a:r>
              <a:rPr lang="ru-RU" sz="1500" dirty="0" smtClean="0"/>
              <a:t>40% - Евгения Ивановна, </a:t>
            </a:r>
            <a:r>
              <a:rPr lang="ru-RU" sz="1500" u="sng" dirty="0" smtClean="0">
                <a:solidFill>
                  <a:srgbClr val="0070C0"/>
                </a:solidFill>
              </a:rPr>
              <a:t>код………</a:t>
            </a:r>
          </a:p>
          <a:p>
            <a:r>
              <a:rPr lang="ru-RU" sz="1500" dirty="0" smtClean="0"/>
              <a:t>30% - Наталья Викторовна </a:t>
            </a:r>
            <a:r>
              <a:rPr lang="ru-RU" sz="1500" u="sng" dirty="0" smtClean="0">
                <a:solidFill>
                  <a:srgbClr val="0070C0"/>
                </a:solidFill>
              </a:rPr>
              <a:t>код………</a:t>
            </a:r>
          </a:p>
          <a:p>
            <a:r>
              <a:rPr lang="ru-RU" sz="1500" dirty="0" smtClean="0"/>
              <a:t>…………………………………………..</a:t>
            </a:r>
            <a:endParaRPr lang="ru-RU" dirty="0"/>
          </a:p>
        </p:txBody>
      </p:sp>
      <p:sp>
        <p:nvSpPr>
          <p:cNvPr id="27" name="Выгнутая вправо стрелка 26"/>
          <p:cNvSpPr/>
          <p:nvPr/>
        </p:nvSpPr>
        <p:spPr>
          <a:xfrm rot="3395974">
            <a:off x="4686671" y="2678024"/>
            <a:ext cx="481244" cy="1129906"/>
          </a:xfrm>
          <a:prstGeom prst="curved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право стрелка 28"/>
          <p:cNvSpPr/>
          <p:nvPr/>
        </p:nvSpPr>
        <p:spPr>
          <a:xfrm rot="12787686">
            <a:off x="6575084" y="3631911"/>
            <a:ext cx="453448" cy="1140229"/>
          </a:xfrm>
          <a:prstGeom prst="curvedLef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076" name="Picture 4" descr="компьютерные иконки, бизнес, управл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52889" y1="42667" x2="52889" y2="42667"/>
                        <a14:foregroundMark x1="25889" y1="23667" x2="25889" y2="23667"/>
                        <a14:foregroundMark x1="21889" y1="51667" x2="21889" y2="51667"/>
                        <a14:foregroundMark x1="75000" y1="18667" x2="75000" y2="18667"/>
                        <a14:foregroundMark x1="78000" y1="55667" x2="78000" y2="5566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577" y="3062178"/>
            <a:ext cx="1552352" cy="15523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1146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6840" y="677545"/>
            <a:ext cx="3469640" cy="435133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Студент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100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/>
              <a:t>Ф</a:t>
            </a:r>
            <a:r>
              <a:rPr lang="ru-RU" sz="2000" dirty="0" smtClean="0"/>
              <a:t>ормирование карьерной траектории.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Взаимодействие с работодателем на ранних этапах.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Своевременное понимание требований работодателя к компетенциям.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Эффективное трудоустройство.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Легкая степень адаптации на рабочем месте.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99840" y="715010"/>
            <a:ext cx="449072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Колледж</a:t>
            </a:r>
          </a:p>
          <a:p>
            <a:pPr marL="0" indent="0" algn="ctr">
              <a:buNone/>
            </a:pPr>
            <a:endParaRPr lang="ru-RU" sz="400" b="1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Доля </a:t>
            </a:r>
            <a:r>
              <a:rPr lang="ru-RU" sz="2000" dirty="0"/>
              <a:t>студентов, трудоустроившихся по специальности – 70</a:t>
            </a:r>
            <a:r>
              <a:rPr lang="ru-RU" sz="2000" dirty="0" smtClean="0"/>
              <a:t>%.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Процент </a:t>
            </a:r>
            <a:r>
              <a:rPr lang="ru-RU" sz="2000" dirty="0" err="1" smtClean="0"/>
              <a:t>закрепляемости</a:t>
            </a:r>
            <a:r>
              <a:rPr lang="ru-RU" sz="2000" dirty="0" smtClean="0"/>
              <a:t> молодых специалистов на рабочем месте</a:t>
            </a:r>
            <a:r>
              <a:rPr lang="ru-RU" sz="2000" dirty="0" smtClean="0">
                <a:solidFill>
                  <a:srgbClr val="FF0000"/>
                </a:solidFill>
              </a:rPr>
              <a:t>?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/>
              <a:t>Количество партнерских договоров </a:t>
            </a:r>
            <a:r>
              <a:rPr lang="ru-RU" sz="2000" dirty="0" smtClean="0"/>
              <a:t>о подготовке кадров?.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Количество договоров целевого обучения</a:t>
            </a:r>
            <a:r>
              <a:rPr lang="ru-RU" sz="2000" dirty="0" smtClean="0">
                <a:solidFill>
                  <a:srgbClr val="FF0000"/>
                </a:solidFill>
              </a:rPr>
              <a:t>?</a:t>
            </a:r>
            <a:r>
              <a:rPr lang="ru-RU" sz="2000" dirty="0" smtClean="0"/>
              <a:t>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Доля работодателей, удовлетворенных качеством подготовки выпускников</a:t>
            </a:r>
            <a:r>
              <a:rPr lang="ru-RU" sz="2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Автоматизация сбора статистических, аналитических данных.</a:t>
            </a:r>
            <a:endParaRPr lang="ru-RU" sz="2000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12192000" cy="573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8407400" y="715010"/>
            <a:ext cx="357124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Работодатель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05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/>
              <a:t>Формирование заказа </a:t>
            </a:r>
            <a:r>
              <a:rPr lang="ru-RU" sz="2000" dirty="0" smtClean="0"/>
              <a:t>колледжу на </a:t>
            </a:r>
            <a:r>
              <a:rPr lang="ru-RU" sz="2000" dirty="0"/>
              <a:t>подготовку новых </a:t>
            </a:r>
            <a:r>
              <a:rPr lang="ru-RU" sz="2000" dirty="0" smtClean="0"/>
              <a:t>кадров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Подготовка кадров под требования образовательных организаций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Снижение сроков адаптации молодых специалистов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Оперативное получение информации о выпускниках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Кадровая обеспеченность</a:t>
            </a:r>
            <a:endParaRPr lang="ru-RU" sz="20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863182" y="1094024"/>
            <a:ext cx="2205470" cy="4910"/>
          </a:xfrm>
          <a:prstGeom prst="line">
            <a:avLst/>
          </a:prstGeom>
          <a:ln w="25400" cap="rnd" cmpd="sng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993265" y="1098934"/>
            <a:ext cx="2205470" cy="4910"/>
          </a:xfrm>
          <a:prstGeom prst="line">
            <a:avLst/>
          </a:prstGeom>
          <a:ln w="25400" cap="rnd" cmpd="sng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9497540" y="1101389"/>
            <a:ext cx="2205470" cy="4910"/>
          </a:xfrm>
          <a:prstGeom prst="line">
            <a:avLst/>
          </a:prstGeom>
          <a:ln w="25400" cap="rnd" cmpd="sng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0" y="4968355"/>
            <a:ext cx="12192000" cy="5733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Риски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965835" y="5589635"/>
            <a:ext cx="5909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Неготовность работодателей работать в цифровой среде</a:t>
            </a:r>
          </a:p>
          <a:p>
            <a:r>
              <a:rPr lang="ru-RU" dirty="0" smtClean="0"/>
              <a:t>Высокая загруженность работодателей</a:t>
            </a:r>
          </a:p>
          <a:p>
            <a:endParaRPr lang="ru-RU" dirty="0"/>
          </a:p>
        </p:txBody>
      </p:sp>
      <p:pic>
        <p:nvPicPr>
          <p:cNvPr id="1036" name="Picture 12" descr="компьютерные иконки, студент, школ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4" y="599488"/>
            <a:ext cx="653068" cy="6530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университет значок для личного и коммерческого использования, здания икону,  колледж, дизайн PNG и вектор пнг для бесплатной загрузки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ackgroundRemoval t="7222" b="83432" l="8500" r="8825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469" t="9275" r="8753" b="14468"/>
          <a:stretch/>
        </p:blipFill>
        <p:spPr bwMode="auto">
          <a:xfrm>
            <a:off x="3998855" y="538181"/>
            <a:ext cx="781050" cy="714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Партнерский раздел обновлен - стань партнером ООО &quot;ФОРА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555115"/>
            <a:ext cx="886302" cy="8863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azard Symbol Safety Warning Sign, PNG, 600x594px, Hazard, Area, Biological  Hazard, Blue, Brand Download Fre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="" xmlns:a14="http://schemas.microsoft.com/office/drawing/2010/main">
                  <a14:imgLayer r:embed="rId9">
                    <a14:imgEffect>
                      <a14:backgroundRemoval t="0" b="89899" l="10000" r="95732">
                        <a14:foregroundMark x1="50366" y1="38384" x2="50366" y2="38384"/>
                        <a14:foregroundMark x1="50366" y1="68182" x2="50366" y2="68182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74" y="5694117"/>
            <a:ext cx="986162" cy="7143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322503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518</Words>
  <Application>Microsoft Office PowerPoint</Application>
  <PresentationFormat>Произвольный</PresentationFormat>
  <Paragraphs>103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Карьерный конструктор</vt:lpstr>
      <vt:lpstr>Проблема</vt:lpstr>
      <vt:lpstr>Слайд 3</vt:lpstr>
      <vt:lpstr>Трудоустройство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ФорнельИ</cp:lastModifiedBy>
  <cp:revision>91</cp:revision>
  <dcterms:created xsi:type="dcterms:W3CDTF">2021-03-27T16:21:29Z</dcterms:created>
  <dcterms:modified xsi:type="dcterms:W3CDTF">2021-12-16T05:08:10Z</dcterms:modified>
</cp:coreProperties>
</file>